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6" r:id="rId3"/>
    <p:sldId id="327" r:id="rId4"/>
    <p:sldId id="342" r:id="rId5"/>
    <p:sldId id="330" r:id="rId6"/>
    <p:sldId id="331" r:id="rId7"/>
    <p:sldId id="334" r:id="rId8"/>
    <p:sldId id="335" r:id="rId9"/>
    <p:sldId id="333" r:id="rId10"/>
    <p:sldId id="337" r:id="rId11"/>
    <p:sldId id="336" r:id="rId12"/>
    <p:sldId id="338" r:id="rId13"/>
    <p:sldId id="339" r:id="rId14"/>
    <p:sldId id="341" r:id="rId15"/>
    <p:sldId id="34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32E"/>
    <a:srgbClr val="00FA00"/>
    <a:srgbClr val="FF9300"/>
    <a:srgbClr val="D01916"/>
    <a:srgbClr val="D0643D"/>
    <a:srgbClr val="75C3DE"/>
    <a:srgbClr val="1593E9"/>
    <a:srgbClr val="D1A626"/>
    <a:srgbClr val="7F7F7F"/>
    <a:srgbClr val="E3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5" d="100"/>
          <a:sy n="95" d="100"/>
        </p:scale>
        <p:origin x="7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diagnosis data</c:v>
                </c:pt>
              </c:strCache>
            </c:strRef>
          </c:tx>
          <c:spPr>
            <a:solidFill>
              <a:srgbClr val="1593E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1F-A84C-8A3F-F85282D7483E}"/>
              </c:ext>
            </c:extLst>
          </c:dPt>
          <c:cat>
            <c:strRef>
              <c:f>Sheet1!$A$2:$A$3</c:f>
              <c:strCache>
                <c:ptCount val="2"/>
                <c:pt idx="0">
                  <c:v>Benign</c:v>
                </c:pt>
                <c:pt idx="1">
                  <c:v>Malignant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357</c:v>
                </c:pt>
                <c:pt idx="1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F-A84C-8A3F-F85282D74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087839"/>
        <c:axId val="326089519"/>
      </c:barChart>
      <c:catAx>
        <c:axId val="32608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089519"/>
        <c:crosses val="autoZero"/>
        <c:auto val="1"/>
        <c:lblAlgn val="ctr"/>
        <c:lblOffset val="100"/>
        <c:noMultiLvlLbl val="0"/>
      </c:catAx>
      <c:valAx>
        <c:axId val="32608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08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44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65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4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5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2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2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2892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6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A94DF-AD1C-4A87-BD66-6312960A89D8}" type="datetimeFigureOut">
              <a:rPr lang="ar-SA" smtClean="0"/>
              <a:t>8 ربيع الثاني، 1440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0795016-ED17-400B-A2FB-1AE0B18EE201}" type="slidenum">
              <a:rPr lang="ar-SA" smtClean="0"/>
              <a:t>‹#›</a:t>
            </a:fld>
            <a:endParaRPr lang="ar-S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750CB-264D-4C61-B550-D15923046BA6}"/>
              </a:ext>
            </a:extLst>
          </p:cNvPr>
          <p:cNvSpPr txBox="1"/>
          <p:nvPr/>
        </p:nvSpPr>
        <p:spPr>
          <a:xfrm>
            <a:off x="1844565" y="2968061"/>
            <a:ext cx="97667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fontAlgn="base"/>
            <a:r>
              <a:rPr lang="en-US" sz="3200" dirty="0">
                <a:solidFill>
                  <a:srgbClr val="D1A626"/>
                </a:solidFill>
                <a:latin typeface="Century Gothic" panose="020B0502020202020204" pitchFamily="34" charset="0"/>
                <a:cs typeface="Cairo" panose="00000500000000000000" pitchFamily="2" charset="-78"/>
              </a:rPr>
              <a:t>Breast Cancer (Diagnostic)</a:t>
            </a:r>
          </a:p>
        </p:txBody>
      </p:sp>
    </p:spTree>
    <p:extLst>
      <p:ext uri="{BB962C8B-B14F-4D97-AF65-F5344CB8AC3E}">
        <p14:creationId xmlns:p14="http://schemas.microsoft.com/office/powerpoint/2010/main" val="9232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78E6-33A1-FB41-B027-8E61CD83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Evaluation of Models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CAD0-59EE-BD46-861E-BA5DB3168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nl" sz="1600" dirty="0">
                <a:solidFill>
                  <a:srgbClr val="D1A626"/>
                </a:solidFill>
                <a:latin typeface="Century Gothic" panose="020B0502020202020204" pitchFamily="34" charset="0"/>
              </a:rPr>
              <a:t>Diagnosis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train class distribution </a:t>
            </a:r>
          </a:p>
          <a:p>
            <a:pPr lvl="1" algn="l" rtl="0"/>
            <a:r>
              <a:rPr lang="en-US" dirty="0">
                <a:solidFill>
                  <a:srgbClr val="1593E9"/>
                </a:solidFill>
              </a:rPr>
              <a:t>B</a:t>
            </a:r>
            <a:r>
              <a:rPr lang="en-US" dirty="0"/>
              <a:t> 		63%</a:t>
            </a:r>
          </a:p>
          <a:p>
            <a:pPr lvl="1" algn="l" rtl="0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1593E9"/>
                </a:solidFill>
              </a:rPr>
              <a:t> 	</a:t>
            </a:r>
            <a:r>
              <a:rPr lang="en-US" dirty="0"/>
              <a:t>37%</a:t>
            </a:r>
          </a:p>
          <a:p>
            <a:pPr algn="l" rtl="0"/>
            <a:r>
              <a:rPr lang="nl" sz="1600" dirty="0">
                <a:solidFill>
                  <a:srgbClr val="D1A626"/>
                </a:solidFill>
                <a:latin typeface="Century Gothic" panose="020B0502020202020204" pitchFamily="34" charset="0"/>
              </a:rPr>
              <a:t>Diagnosis</a:t>
            </a:r>
            <a:r>
              <a:rPr lang="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test class distribution </a:t>
            </a:r>
          </a:p>
          <a:p>
            <a:pPr lvl="1" algn="l" rtl="0"/>
            <a:r>
              <a:rPr lang="en-US" dirty="0">
                <a:solidFill>
                  <a:srgbClr val="1593E9"/>
                </a:solidFill>
              </a:rPr>
              <a:t>B </a:t>
            </a:r>
            <a:r>
              <a:rPr lang="en-US" dirty="0"/>
              <a:t>		63%</a:t>
            </a:r>
          </a:p>
          <a:p>
            <a:pPr lvl="1" algn="l" rtl="0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1593E9"/>
                </a:solidFill>
              </a:rPr>
              <a:t> 	</a:t>
            </a:r>
            <a:r>
              <a:rPr lang="en-US" dirty="0"/>
              <a:t>37%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8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9506-0DB3-1B4A-BC10-6A13F999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Evaluation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0A866-9319-5543-83E5-2D642BB9A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Logistic Regression</a:t>
            </a:r>
            <a:endParaRPr lang="ar-SA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algn="l"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Gaussian Naive Bayes</a:t>
            </a:r>
          </a:p>
          <a:p>
            <a: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0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CAEA-4D9D-4444-83CB-7CD6A54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Evaluation of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F302-761F-1B45-BDA2-6D8DF6B63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15732"/>
            <a:ext cx="4958854" cy="3450613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Gaussian Naive Bayes</a:t>
            </a:r>
          </a:p>
          <a:p>
            <a:pPr lvl="1" algn="l" rtl="0">
              <a:spcBef>
                <a:spcPts val="1000"/>
              </a:spcBef>
            </a:pPr>
            <a:r>
              <a:rPr lang="en-US" dirty="0">
                <a:latin typeface="Century Gothic" panose="020B0502020202020204" pitchFamily="34" charset="0"/>
              </a:rPr>
              <a:t>95%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BD1934-86D2-5B4C-AFBA-6AEB1BDBD190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464442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Logistic Regression</a:t>
            </a:r>
          </a:p>
          <a:p>
            <a:pPr lvl="1" algn="l" rtl="0"/>
            <a:r>
              <a:rPr lang="en-US" dirty="0">
                <a:latin typeface="Century Gothic" panose="020B0502020202020204" pitchFamily="34" charset="0"/>
              </a:rPr>
              <a:t>95%</a:t>
            </a:r>
            <a:endParaRPr lang="ar-SA" dirty="0">
              <a:latin typeface="Century Gothic" panose="020B0502020202020204" pitchFamily="34" charset="0"/>
            </a:endParaRPr>
          </a:p>
          <a:p>
            <a:pPr algn="l" rtl="0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6F7E01-55F8-BE4E-8EA2-C88BB5197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557357"/>
              </p:ext>
            </p:extLst>
          </p:nvPr>
        </p:nvGraphicFramePr>
        <p:xfrm>
          <a:off x="667245" y="3311778"/>
          <a:ext cx="5428755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9585">
                  <a:extLst>
                    <a:ext uri="{9D8B030D-6E8A-4147-A177-3AD203B41FA5}">
                      <a16:colId xmlns:a16="http://schemas.microsoft.com/office/drawing/2014/main" val="3127843986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688881675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150341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/>
                        <a:t>Predicted (False)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Predicted (True)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5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/>
                        <a:t>Actual(False)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6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/>
                        <a:t>Actual(True)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14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F4ABE9-5514-F743-B2F8-6528F644B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35594"/>
              </p:ext>
            </p:extLst>
          </p:nvPr>
        </p:nvGraphicFramePr>
        <p:xfrm>
          <a:off x="6253216" y="3311778"/>
          <a:ext cx="5428755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9585">
                  <a:extLst>
                    <a:ext uri="{9D8B030D-6E8A-4147-A177-3AD203B41FA5}">
                      <a16:colId xmlns:a16="http://schemas.microsoft.com/office/drawing/2014/main" val="3127843986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688881675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150341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/>
                        <a:t>Predicted (False)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Predicted (True)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5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/>
                        <a:t>Actual(False)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6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/>
                        <a:t>Actual(True)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39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CAEA-4D9D-4444-83CB-7CD6A54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Evaluation of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F302-761F-1B45-BDA2-6D8DF6B63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15732"/>
            <a:ext cx="4958854" cy="3450613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Gaussian Naive Bayes</a:t>
            </a:r>
          </a:p>
          <a:p>
            <a:pPr lvl="1" algn="l" rtl="0">
              <a:spcBef>
                <a:spcPts val="1000"/>
              </a:spcBef>
            </a:pPr>
            <a:r>
              <a:rPr lang="en-US" dirty="0">
                <a:latin typeface="Century Gothic" panose="020B0502020202020204" pitchFamily="34" charset="0"/>
              </a:rPr>
              <a:t>95%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BD1934-86D2-5B4C-AFBA-6AEB1BDBD190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464442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Logistic Regression</a:t>
            </a:r>
          </a:p>
          <a:p>
            <a:pPr lvl="1" algn="l" rtl="0"/>
            <a:r>
              <a:rPr lang="en-US" dirty="0">
                <a:latin typeface="Century Gothic" panose="020B0502020202020204" pitchFamily="34" charset="0"/>
              </a:rPr>
              <a:t>95%</a:t>
            </a:r>
          </a:p>
          <a:p>
            <a:pPr lvl="1" algn="l" rtl="0"/>
            <a:endParaRPr lang="en-US" dirty="0">
              <a:solidFill>
                <a:srgbClr val="86132E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6F7E01-55F8-BE4E-8EA2-C88BB5197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99906"/>
              </p:ext>
            </p:extLst>
          </p:nvPr>
        </p:nvGraphicFramePr>
        <p:xfrm>
          <a:off x="667245" y="3311778"/>
          <a:ext cx="5428755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9585">
                  <a:extLst>
                    <a:ext uri="{9D8B030D-6E8A-4147-A177-3AD203B41FA5}">
                      <a16:colId xmlns:a16="http://schemas.microsoft.com/office/drawing/2014/main" val="3127843986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688881675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150341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/>
                        <a:t>Predicted (False)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Predicted (True)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5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/>
                        <a:t>Actual(False)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6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/>
                        <a:t>Actual(True)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14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F4ABE9-5514-F743-B2F8-6528F644B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377199"/>
              </p:ext>
            </p:extLst>
          </p:nvPr>
        </p:nvGraphicFramePr>
        <p:xfrm>
          <a:off x="6253216" y="3311778"/>
          <a:ext cx="5428755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9585">
                  <a:extLst>
                    <a:ext uri="{9D8B030D-6E8A-4147-A177-3AD203B41FA5}">
                      <a16:colId xmlns:a16="http://schemas.microsoft.com/office/drawing/2014/main" val="3127843986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688881675"/>
                    </a:ext>
                  </a:extLst>
                </a:gridCol>
                <a:gridCol w="1809585">
                  <a:extLst>
                    <a:ext uri="{9D8B030D-6E8A-4147-A177-3AD203B41FA5}">
                      <a16:colId xmlns:a16="http://schemas.microsoft.com/office/drawing/2014/main" val="3150341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/>
                        <a:t>Predicted (False)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Predicted (True)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5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/>
                        <a:t>Actual(False)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6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/>
                        <a:t>Actual(True)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1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273-757D-3345-B1B2-35EE04BD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Conclusion</a:t>
            </a:r>
            <a:br>
              <a:rPr lang="ar-SA" dirty="0">
                <a:solidFill>
                  <a:srgbClr val="86132E"/>
                </a:solidFill>
                <a:latin typeface="Century Gothic" panose="020B0502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122DA-BBE5-6142-9EDF-5559CC46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3"/>
            <a:ext cx="4167825" cy="3450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700CF4-0F90-E447-A1C6-B086BF6A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61" y="2015733"/>
            <a:ext cx="4167825" cy="34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C9ACDC-F1ED-3942-BD0F-08180599E20C}"/>
              </a:ext>
            </a:extLst>
          </p:cNvPr>
          <p:cNvSpPr txBox="1"/>
          <p:nvPr/>
        </p:nvSpPr>
        <p:spPr>
          <a:xfrm>
            <a:off x="3125714" y="1064820"/>
            <a:ext cx="617830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Thank You For Listening</a:t>
            </a:r>
            <a:endParaRPr lang="ar-SA" sz="4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4CB48-3885-FC40-80F1-FEE62252D176}"/>
              </a:ext>
            </a:extLst>
          </p:cNvPr>
          <p:cNvSpPr/>
          <p:nvPr/>
        </p:nvSpPr>
        <p:spPr>
          <a:xfrm>
            <a:off x="3615018" y="3044279"/>
            <a:ext cx="4961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86132E"/>
                </a:solidFill>
                <a:latin typeface="Century Gothic" panose="020B0502020202020204" pitchFamily="34" charset="0"/>
              </a:rPr>
              <a:t>Abdullah Al-Eyoni</a:t>
            </a:r>
            <a:endParaRPr lang="ar-SA" sz="4800" dirty="0">
              <a:solidFill>
                <a:srgbClr val="D1A62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EA047-E6D8-1943-9D58-205CB33F6B30}"/>
              </a:ext>
            </a:extLst>
          </p:cNvPr>
          <p:cNvSpPr txBox="1"/>
          <p:nvPr/>
        </p:nvSpPr>
        <p:spPr>
          <a:xfrm>
            <a:off x="3953916" y="34516"/>
            <a:ext cx="42841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fontAlgn="base"/>
            <a:r>
              <a:rPr lang="en-US" sz="1400" dirty="0">
                <a:solidFill>
                  <a:srgbClr val="D1A626"/>
                </a:solidFill>
                <a:latin typeface="Century Gothic" panose="020B0502020202020204" pitchFamily="34" charset="0"/>
                <a:cs typeface="Cairo" panose="00000500000000000000" pitchFamily="2" charset="-78"/>
              </a:rPr>
              <a:t>Breast Cancer (Diagnostic)</a:t>
            </a:r>
          </a:p>
        </p:txBody>
      </p:sp>
    </p:spTree>
    <p:extLst>
      <p:ext uri="{BB962C8B-B14F-4D97-AF65-F5344CB8AC3E}">
        <p14:creationId xmlns:p14="http://schemas.microsoft.com/office/powerpoint/2010/main" val="305562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750DD-9443-FF41-A502-6C4686A97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Introduction</a:t>
            </a:r>
          </a:p>
          <a:p>
            <a:pPr marL="274320" indent="-285750"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Problem</a:t>
            </a:r>
          </a:p>
          <a:p>
            <a:pPr marL="274320" indent="-285750" algn="l" rtl="0">
              <a:lnSpc>
                <a:spcPct val="150000"/>
              </a:lnSpc>
            </a:pPr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Solution</a:t>
            </a:r>
            <a:endParaRPr lang="ar-SA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marL="274320" indent="-285750" algn="l" rtl="0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Evaluation of Models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74320" indent="-285750" algn="l" rtl="0">
              <a:lnSpc>
                <a:spcPct val="150000"/>
              </a:lnSpc>
            </a:pPr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Conclusion</a:t>
            </a:r>
            <a:endParaRPr lang="ar-SA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4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C91E-B3D5-174D-98A0-A6391BD4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48CB-B657-DD45-A207-87C04159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Breast cancer is cancer that forms in the cells of the breasts.</a:t>
            </a:r>
          </a:p>
          <a:p>
            <a:pPr algn="l" rtl="0"/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After skin cancer, breast cancer is the most common cancer diagnosed in women in the United States.</a:t>
            </a:r>
          </a:p>
          <a:p>
            <a:pPr algn="l" rtl="0"/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Breast cancer can occur in both men and women, but it's far more common in women.</a:t>
            </a:r>
          </a:p>
          <a:p>
            <a:pPr algn="l" rtl="0"/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There are two types of breast cancer tumors: those that are non-cancerous, or ‘</a:t>
            </a:r>
            <a:r>
              <a:rPr lang="en-US" sz="1400" dirty="0">
                <a:solidFill>
                  <a:srgbClr val="1593E9"/>
                </a:solidFill>
                <a:latin typeface="Century Gothic" panose="020B0502020202020204" pitchFamily="34" charset="0"/>
              </a:rPr>
              <a:t>benign</a:t>
            </a:r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’, and those that are cancerous, which are ‘</a:t>
            </a:r>
            <a:r>
              <a:rPr lang="en-US" sz="1400" dirty="0">
                <a:solidFill>
                  <a:srgbClr val="FF0000"/>
                </a:solidFill>
                <a:latin typeface="Century Gothic" panose="020B0502020202020204" pitchFamily="34" charset="0"/>
              </a:rPr>
              <a:t>malignant</a:t>
            </a:r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’.</a:t>
            </a:r>
          </a:p>
          <a:p>
            <a:pPr algn="l" rtl="0"/>
            <a:r>
              <a:rPr lang="en-US" sz="1800" dirty="0">
                <a:solidFill>
                  <a:srgbClr val="86132E"/>
                </a:solidFill>
                <a:latin typeface="Century Gothic" panose="020B0502020202020204" pitchFamily="34" charset="0"/>
              </a:rPr>
              <a:t>Benign</a:t>
            </a:r>
          </a:p>
          <a:p>
            <a:pPr algn="l" rtl="0"/>
            <a:r>
              <a:rPr lang="en-US" sz="1800" dirty="0">
                <a:solidFill>
                  <a:srgbClr val="86132E"/>
                </a:solidFill>
                <a:latin typeface="Century Gothic" panose="020B0502020202020204" pitchFamily="34" charset="0"/>
              </a:rPr>
              <a:t>Malignant</a:t>
            </a:r>
          </a:p>
          <a:p>
            <a:pPr algn="l" rtl="0"/>
            <a:endParaRPr lang="en-US" sz="1400" dirty="0">
              <a:solidFill>
                <a:srgbClr val="7F7F7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4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FBA3-9AC1-8D44-8A36-936A4341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pPr rtl="0"/>
            <a:r>
              <a:rPr lang="en-US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0A64F-B2C7-F741-9F74-D5F9AF8B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7" y="1853754"/>
            <a:ext cx="10288646" cy="4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ADAB-3B72-E84A-8EB8-768B6A8E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Problem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CF5B7-E15F-DC4B-97B4-2DF468C8F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New field</a:t>
            </a:r>
          </a:p>
          <a:p>
            <a:pPr algn="l" rt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Understand the Dataset</a:t>
            </a:r>
          </a:p>
          <a:p>
            <a:pPr algn="l"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Finding the future</a:t>
            </a:r>
          </a:p>
          <a:p>
            <a:pPr marL="0" indent="0" algn="l" rtl="0">
              <a:buNone/>
            </a:pPr>
            <a:endParaRPr lang="en-US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algn="l" rtl="0"/>
            <a:endParaRPr lang="en-US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algn="l" rtl="0"/>
            <a:endParaRPr lang="en-US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algn="l" rtl="0"/>
            <a:endParaRPr lang="en-US" dirty="0">
              <a:solidFill>
                <a:srgbClr val="86132E"/>
              </a:solidFill>
              <a:latin typeface="Century Gothic" panose="020B0502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5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479E-93AB-DD4A-BE29-83120221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FF6A-F334-CA45-8849-77AF5908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 rtl="0">
              <a:spcBef>
                <a:spcPts val="1000"/>
              </a:spcBef>
            </a:pPr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What is my Dataset </a:t>
            </a: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r>
              <a:rPr lang="nl" dirty="0">
                <a:solidFill>
                  <a:srgbClr val="D1A626"/>
                </a:solidFill>
                <a:latin typeface="Century Gothic" panose="020B0502020202020204" pitchFamily="34" charset="0"/>
              </a:rPr>
              <a:t>Diagnosis </a:t>
            </a:r>
            <a:r>
              <a:rPr lang="nl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(M = </a:t>
            </a:r>
            <a:r>
              <a:rPr lang="nl" sz="1400" dirty="0">
                <a:solidFill>
                  <a:srgbClr val="FF0000"/>
                </a:solidFill>
                <a:latin typeface="Century Gothic" panose="020B0502020202020204" pitchFamily="34" charset="0"/>
              </a:rPr>
              <a:t>malignant</a:t>
            </a:r>
            <a:r>
              <a:rPr lang="nl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, B = </a:t>
            </a:r>
            <a:r>
              <a:rPr lang="nl" sz="1400" dirty="0">
                <a:solidFill>
                  <a:srgbClr val="1593E9"/>
                </a:solidFill>
                <a:latin typeface="Century Gothic" panose="020B0502020202020204" pitchFamily="34" charset="0"/>
              </a:rPr>
              <a:t>benign</a:t>
            </a:r>
            <a:r>
              <a:rPr lang="nl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) </a:t>
            </a: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D1A626"/>
                </a:solidFill>
                <a:latin typeface="Century Gothic" panose="020B0502020202020204" pitchFamily="34" charset="0"/>
              </a:rPr>
              <a:t>Radius</a:t>
            </a:r>
            <a:r>
              <a:rPr lang="en-US" sz="1400" dirty="0">
                <a:solidFill>
                  <a:srgbClr val="7F7F7F"/>
                </a:solidFill>
                <a:latin typeface="Century Gothic" panose="020B0502020202020204" pitchFamily="34" charset="0"/>
              </a:rPr>
              <a:t> </a:t>
            </a: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D1A626"/>
                </a:solidFill>
                <a:latin typeface="Century Gothic" panose="020B0502020202020204" pitchFamily="34" charset="0"/>
              </a:rPr>
              <a:t>Area</a:t>
            </a: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D1A626"/>
                </a:solidFill>
                <a:latin typeface="Century Gothic" panose="020B0502020202020204" pitchFamily="34" charset="0"/>
              </a:rPr>
              <a:t>Perimeter</a:t>
            </a: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r>
              <a:rPr lang="en-US">
                <a:solidFill>
                  <a:srgbClr val="D1A626"/>
                </a:solidFill>
                <a:latin typeface="Century Gothic" panose="020B0502020202020204" pitchFamily="34" charset="0"/>
              </a:rPr>
              <a:t>Texture</a:t>
            </a:r>
            <a:endParaRPr lang="en-US" dirty="0">
              <a:solidFill>
                <a:srgbClr val="D1A626"/>
              </a:solidFill>
              <a:latin typeface="Century Gothic" panose="020B0502020202020204" pitchFamily="34" charset="0"/>
            </a:endParaRPr>
          </a:p>
          <a:p>
            <a:pPr marL="914400" lvl="2" indent="0" algn="l" rtl="0">
              <a:spcBef>
                <a:spcPts val="1000"/>
              </a:spcBef>
              <a:buNone/>
            </a:pPr>
            <a:endParaRPr lang="en-US" dirty="0">
              <a:solidFill>
                <a:srgbClr val="D1A626"/>
              </a:solidFill>
              <a:latin typeface="Century Gothic" panose="020B0502020202020204" pitchFamily="34" charset="0"/>
            </a:endParaRPr>
          </a:p>
          <a:p>
            <a:pPr marL="1257300" lvl="2" indent="-342900" algn="l" rtl="0"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D2A6-2A4F-FE4D-B1C1-BB10970E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Solution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4A10FA-26C5-F74D-8E25-4F0A0159E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491138"/>
              </p:ext>
            </p:extLst>
          </p:nvPr>
        </p:nvGraphicFramePr>
        <p:xfrm>
          <a:off x="1206501" y="2016125"/>
          <a:ext cx="8314019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92829">
                  <a:extLst>
                    <a:ext uri="{9D8B030D-6E8A-4147-A177-3AD203B41FA5}">
                      <a16:colId xmlns:a16="http://schemas.microsoft.com/office/drawing/2014/main" val="269419872"/>
                    </a:ext>
                  </a:extLst>
                </a:gridCol>
                <a:gridCol w="1302319">
                  <a:extLst>
                    <a:ext uri="{9D8B030D-6E8A-4147-A177-3AD203B41FA5}">
                      <a16:colId xmlns:a16="http://schemas.microsoft.com/office/drawing/2014/main" val="3311404014"/>
                    </a:ext>
                  </a:extLst>
                </a:gridCol>
                <a:gridCol w="1219192">
                  <a:extLst>
                    <a:ext uri="{9D8B030D-6E8A-4147-A177-3AD203B41FA5}">
                      <a16:colId xmlns:a16="http://schemas.microsoft.com/office/drawing/2014/main" val="2807001485"/>
                    </a:ext>
                  </a:extLst>
                </a:gridCol>
                <a:gridCol w="1080648">
                  <a:extLst>
                    <a:ext uri="{9D8B030D-6E8A-4147-A177-3AD203B41FA5}">
                      <a16:colId xmlns:a16="http://schemas.microsoft.com/office/drawing/2014/main" val="1762986842"/>
                    </a:ext>
                  </a:extLst>
                </a:gridCol>
                <a:gridCol w="1510135">
                  <a:extLst>
                    <a:ext uri="{9D8B030D-6E8A-4147-A177-3AD203B41FA5}">
                      <a16:colId xmlns:a16="http://schemas.microsoft.com/office/drawing/2014/main" val="3544329116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3651869305"/>
                    </a:ext>
                  </a:extLst>
                </a:gridCol>
                <a:gridCol w="595742">
                  <a:extLst>
                    <a:ext uri="{9D8B030D-6E8A-4147-A177-3AD203B41FA5}">
                      <a16:colId xmlns:a16="http://schemas.microsoft.com/office/drawing/2014/main" val="3030029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" sz="1600" b="0" kern="1200" dirty="0">
                          <a:solidFill>
                            <a:srgbClr val="D1A626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ID</a:t>
                      </a:r>
                      <a:endParaRPr lang="en-US" sz="1600" b="0" kern="1200" dirty="0">
                        <a:solidFill>
                          <a:srgbClr val="D1A626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" sz="1600" b="0" kern="1200" dirty="0">
                          <a:solidFill>
                            <a:srgbClr val="D1A626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Diagnosis</a:t>
                      </a:r>
                      <a:endParaRPr lang="en-US" sz="1600" b="0" kern="1200" dirty="0">
                        <a:solidFill>
                          <a:srgbClr val="D1A626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</a:rPr>
                        <a:t>Radius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Texture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</a:rPr>
                        <a:t>Perimeter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Area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842302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122.80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1001.0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5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842517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132.90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1326.0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6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8510426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13.540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87.46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566.3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84348301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77.58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386.1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9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8510653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13.080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213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CA7C21-6278-A84D-8959-039D90228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568"/>
              </p:ext>
            </p:extLst>
          </p:nvPr>
        </p:nvGraphicFramePr>
        <p:xfrm>
          <a:off x="9520518" y="2016125"/>
          <a:ext cx="1534336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34336">
                  <a:extLst>
                    <a:ext uri="{9D8B030D-6E8A-4147-A177-3AD203B41FA5}">
                      <a16:colId xmlns:a16="http://schemas.microsoft.com/office/drawing/2014/main" val="4168154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kern="120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Unnamed: 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87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NaN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76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effectLst/>
                        </a:rPr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effectLst/>
                        </a:rPr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effectLst/>
                        </a:rPr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effectLst/>
                        </a:rPr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033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4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D2A6-2A4F-FE4D-B1C1-BB10970E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Solution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4A10FA-26C5-F74D-8E25-4F0A0159E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323266"/>
              </p:ext>
            </p:extLst>
          </p:nvPr>
        </p:nvGraphicFramePr>
        <p:xfrm>
          <a:off x="1825065" y="2316480"/>
          <a:ext cx="8314019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92829">
                  <a:extLst>
                    <a:ext uri="{9D8B030D-6E8A-4147-A177-3AD203B41FA5}">
                      <a16:colId xmlns:a16="http://schemas.microsoft.com/office/drawing/2014/main" val="269419872"/>
                    </a:ext>
                  </a:extLst>
                </a:gridCol>
                <a:gridCol w="1302319">
                  <a:extLst>
                    <a:ext uri="{9D8B030D-6E8A-4147-A177-3AD203B41FA5}">
                      <a16:colId xmlns:a16="http://schemas.microsoft.com/office/drawing/2014/main" val="3311404014"/>
                    </a:ext>
                  </a:extLst>
                </a:gridCol>
                <a:gridCol w="1219192">
                  <a:extLst>
                    <a:ext uri="{9D8B030D-6E8A-4147-A177-3AD203B41FA5}">
                      <a16:colId xmlns:a16="http://schemas.microsoft.com/office/drawing/2014/main" val="2807001485"/>
                    </a:ext>
                  </a:extLst>
                </a:gridCol>
                <a:gridCol w="1080648">
                  <a:extLst>
                    <a:ext uri="{9D8B030D-6E8A-4147-A177-3AD203B41FA5}">
                      <a16:colId xmlns:a16="http://schemas.microsoft.com/office/drawing/2014/main" val="1762986842"/>
                    </a:ext>
                  </a:extLst>
                </a:gridCol>
                <a:gridCol w="1510135">
                  <a:extLst>
                    <a:ext uri="{9D8B030D-6E8A-4147-A177-3AD203B41FA5}">
                      <a16:colId xmlns:a16="http://schemas.microsoft.com/office/drawing/2014/main" val="3544329116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3651869305"/>
                    </a:ext>
                  </a:extLst>
                </a:gridCol>
                <a:gridCol w="595742">
                  <a:extLst>
                    <a:ext uri="{9D8B030D-6E8A-4147-A177-3AD203B41FA5}">
                      <a16:colId xmlns:a16="http://schemas.microsoft.com/office/drawing/2014/main" val="3030029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" sz="1600" b="0" kern="1200" dirty="0">
                          <a:solidFill>
                            <a:srgbClr val="D1A626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ID</a:t>
                      </a:r>
                      <a:endParaRPr lang="en-US" sz="1600" b="0" kern="1200" dirty="0">
                        <a:solidFill>
                          <a:srgbClr val="D1A626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" sz="1600" b="0" kern="1200" dirty="0">
                          <a:solidFill>
                            <a:srgbClr val="D1A626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Diagnosis</a:t>
                      </a:r>
                      <a:endParaRPr lang="en-US" sz="1600" b="0" kern="1200" dirty="0">
                        <a:solidFill>
                          <a:srgbClr val="D1A626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</a:rPr>
                        <a:t>Radius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Texture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</a:rPr>
                        <a:t>Perimeter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D1A626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Area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842302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122.80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1001.0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5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842517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132.90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1326.0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6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8510426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13.540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87.46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566.3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84348301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77.58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386.1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9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8510653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13.080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85.63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9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3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19BF-CF32-4B4A-84C9-44F394A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86132E"/>
                </a:solidFill>
                <a:latin typeface="Century Gothic" panose="020B0502020202020204" pitchFamily="34" charset="0"/>
              </a:rPr>
              <a:t>Solution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39FF9EB-56BA-254B-95FC-959C73B189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533783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66294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3400</TotalTime>
  <Words>348</Words>
  <Application>Microsoft Macintosh PowerPoint</Application>
  <PresentationFormat>Widescreen</PresentationFormat>
  <Paragraphs>178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Gill Sans MT</vt:lpstr>
      <vt:lpstr>Gallery</vt:lpstr>
      <vt:lpstr>PowerPoint Presentation</vt:lpstr>
      <vt:lpstr>PowerPoint Presentation</vt:lpstr>
      <vt:lpstr>Introduction</vt:lpstr>
      <vt:lpstr>Introduction</vt:lpstr>
      <vt:lpstr>Problem </vt:lpstr>
      <vt:lpstr>Solution</vt:lpstr>
      <vt:lpstr>Solution</vt:lpstr>
      <vt:lpstr>Solution</vt:lpstr>
      <vt:lpstr>Solution</vt:lpstr>
      <vt:lpstr>Evaluation of Models</vt:lpstr>
      <vt:lpstr>Evaluation of Models</vt:lpstr>
      <vt:lpstr>Evaluation of Models</vt:lpstr>
      <vt:lpstr>Evaluation of Models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يوسف المسعد</dc:creator>
  <cp:lastModifiedBy>عبدالله</cp:lastModifiedBy>
  <cp:revision>152</cp:revision>
  <dcterms:created xsi:type="dcterms:W3CDTF">2018-05-08T02:06:20Z</dcterms:created>
  <dcterms:modified xsi:type="dcterms:W3CDTF">2018-12-16T03:57:19Z</dcterms:modified>
</cp:coreProperties>
</file>